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031" r:id="rId1"/>
  </p:sldMasterIdLst>
  <p:notesMasterIdLst>
    <p:notesMasterId r:id="rId11"/>
  </p:notesMasterIdLst>
  <p:sldIdLst>
    <p:sldId id="256" r:id="rId2"/>
    <p:sldId id="264" r:id="rId3"/>
    <p:sldId id="269" r:id="rId4"/>
    <p:sldId id="270" r:id="rId5"/>
    <p:sldId id="262" r:id="rId6"/>
    <p:sldId id="267" r:id="rId7"/>
    <p:sldId id="272" r:id="rId8"/>
    <p:sldId id="268" r:id="rId9"/>
    <p:sldId id="271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57"/>
    <p:restoredTop sz="94643"/>
  </p:normalViewPr>
  <p:slideViewPr>
    <p:cSldViewPr snapToGrid="0" snapToObjects="1">
      <p:cViewPr varScale="1">
        <p:scale>
          <a:sx n="111" d="100"/>
          <a:sy n="111" d="100"/>
        </p:scale>
        <p:origin x="248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215387-4CA7-BE46-8B46-BA5CFED08983}" type="datetimeFigureOut">
              <a:rPr lang="en-US" smtClean="0"/>
              <a:t>8/22/17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D4C52B-63B2-D449-BAFA-0D0ECDF1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6134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="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spc="3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smtClean="0"/>
              <a:pPr/>
              <a:t>8/22/17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smtClean="0"/>
              <a:pPr/>
              <a:t>8/22/17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smtClean="0"/>
              <a:pPr/>
              <a:t>8/22/17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smtClean="0"/>
              <a:pPr/>
              <a:t>8/22/17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 spc="3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smtClean="0"/>
              <a:pPr/>
              <a:t>8/22/17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smtClean="0"/>
              <a:pPr/>
              <a:t>8/22/17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21606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21606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smtClean="0"/>
              <a:pPr/>
              <a:t>8/22/17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smtClean="0"/>
              <a:pPr/>
              <a:t>8/22/17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smtClean="0"/>
              <a:pPr/>
              <a:t>8/22/17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1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smtClean="0"/>
              <a:pPr/>
              <a:t>8/22/17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1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smtClean="0"/>
              <a:pPr/>
              <a:t>8/22/17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262393"/>
            <a:ext cx="9692640" cy="1428929"/>
          </a:xfrm>
          <a:prstGeom prst="rect">
            <a:avLst/>
          </a:prstGeom>
        </p:spPr>
        <p:txBody>
          <a:bodyPr vert="horz" lIns="91440" tIns="27432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</a:lstStyle>
          <a:p>
            <a:fld id="{09B482E8-6E0E-1B4F-B1FD-C69DB9E858D9}" type="datetimeFigureOut">
              <a:rPr lang="en-US" smtClean="0"/>
              <a:pPr/>
              <a:t>8/22/17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15693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32" r:id="rId1"/>
    <p:sldLayoutId id="2147484033" r:id="rId2"/>
    <p:sldLayoutId id="2147484034" r:id="rId3"/>
    <p:sldLayoutId id="2147484035" r:id="rId4"/>
    <p:sldLayoutId id="2147484036" r:id="rId5"/>
    <p:sldLayoutId id="2147484037" r:id="rId6"/>
    <p:sldLayoutId id="2147484038" r:id="rId7"/>
    <p:sldLayoutId id="2147484039" r:id="rId8"/>
    <p:sldLayoutId id="2147484040" r:id="rId9"/>
    <p:sldLayoutId id="2147484041" r:id="rId10"/>
    <p:sldLayoutId id="2147484042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 spc="-5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2000" kern="1200" spc="1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tiff"/><Relationship Id="rId3" Type="http://schemas.openxmlformats.org/officeDocument/2006/relationships/image" Target="../media/image2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arduino.cc/en/Tutorial/Button" TargetMode="External"/><Relationship Id="rId3" Type="http://schemas.openxmlformats.org/officeDocument/2006/relationships/hyperlink" Target="https://www.arduino.cc/en/Tutorial/Button)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arduino.cc/en/Tutorial/Fading" TargetMode="External"/><Relationship Id="rId3" Type="http://schemas.openxmlformats.org/officeDocument/2006/relationships/hyperlink" Target="https://www.arduino.cc/en/Tutorial/AnalogInput)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learn.adafruit.com/adafruit-arduino-lesson-3-rgb-leds/overview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arduino.cc/en/Tutorial/toneMelody" TargetMode="External"/><Relationship Id="rId3" Type="http://schemas.openxmlformats.org/officeDocument/2006/relationships/hyperlink" Target="https://www.arduino.cc/en/Tutorial/toneMelody)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microsoft.com/office/2007/relationships/hdphoto" Target="../media/hdphoto1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Input and Output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By Crystal Hess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47982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Goals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pair programming can make you a more effective developer</a:t>
            </a:r>
          </a:p>
          <a:p>
            <a:r>
              <a:rPr lang="en-US" dirty="0" smtClean="0"/>
              <a:t>How to use a button</a:t>
            </a:r>
          </a:p>
          <a:p>
            <a:r>
              <a:rPr lang="en-US" dirty="0" smtClean="0"/>
              <a:t>How to use a potentiometer</a:t>
            </a:r>
          </a:p>
          <a:p>
            <a:r>
              <a:rPr lang="en-US" dirty="0" smtClean="0"/>
              <a:t>How to use an RGB LED</a:t>
            </a:r>
          </a:p>
          <a:p>
            <a:r>
              <a:rPr lang="en-US" dirty="0" smtClean="0"/>
              <a:t>How to use a speaker</a:t>
            </a:r>
          </a:p>
          <a:p>
            <a:r>
              <a:rPr lang="en-US" dirty="0" smtClean="0"/>
              <a:t>Vocab: variable, value, method, RGB, 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42037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</p:sp>
      <p:sp>
        <p:nvSpPr>
          <p:cNvPr id="14" name="Rectangle 1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8" name="Rectangle 1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5105400"/>
            <a:ext cx="10835640" cy="1752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0"/>
            <a:ext cx="10835640" cy="494995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Content Placeholder 3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392433" y="640081"/>
            <a:ext cx="4026568" cy="3825240"/>
          </a:xfrm>
          <a:prstGeom prst="rect">
            <a:avLst/>
          </a:prstGeom>
        </p:spPr>
      </p:pic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035886" y="1184952"/>
            <a:ext cx="4616874" cy="2735497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44183" y="5181600"/>
            <a:ext cx="10156435" cy="1076324"/>
          </a:xfrm>
        </p:spPr>
        <p:txBody>
          <a:bodyPr vert="horz" lIns="91440" tIns="27432" rIns="91440" bIns="45720" rtlCol="0"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5400" b="0" dirty="0" smtClean="0">
                <a:solidFill>
                  <a:schemeClr val="tx1"/>
                </a:solidFill>
              </a:rPr>
              <a:t>Pair Programming</a:t>
            </a:r>
            <a:endParaRPr lang="en-US" sz="54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9295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 a good pair partner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1872" y="1691322"/>
            <a:ext cx="8720328" cy="4979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187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261872" y="77331"/>
            <a:ext cx="9692640" cy="1428929"/>
          </a:xfrm>
        </p:spPr>
        <p:txBody>
          <a:bodyPr/>
          <a:lstStyle/>
          <a:p>
            <a:r>
              <a:rPr lang="en-US" dirty="0" smtClean="0"/>
              <a:t>Buttons (Digital Input)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1261872" y="1643739"/>
            <a:ext cx="8595360" cy="2601686"/>
          </a:xfrm>
        </p:spPr>
        <p:txBody>
          <a:bodyPr>
            <a:normAutofit/>
          </a:bodyPr>
          <a:lstStyle/>
          <a:p>
            <a:pPr marL="457200" indent="-457200" fontAlgn="base">
              <a:buFont typeface="+mj-lt"/>
              <a:buAutoNum type="arabicPeriod"/>
            </a:pPr>
            <a:r>
              <a:rPr lang="en-US" dirty="0" smtClean="0"/>
              <a:t>Get</a:t>
            </a:r>
            <a:r>
              <a:rPr lang="en-US" dirty="0"/>
              <a:t> </a:t>
            </a:r>
            <a:r>
              <a:rPr lang="en-US" dirty="0" smtClean="0"/>
              <a:t>the </a:t>
            </a:r>
            <a:r>
              <a:rPr lang="en-US" dirty="0" smtClean="0">
                <a:hlinkClick r:id="rId2"/>
              </a:rPr>
              <a:t>Button </a:t>
            </a:r>
            <a:r>
              <a:rPr lang="en-US" dirty="0" smtClean="0">
                <a:hlinkClick r:id="rId2"/>
              </a:rPr>
              <a:t>Example</a:t>
            </a:r>
            <a:r>
              <a:rPr lang="en-US" dirty="0"/>
              <a:t> </a:t>
            </a:r>
            <a:r>
              <a:rPr lang="en-US" dirty="0" smtClean="0"/>
              <a:t>(</a:t>
            </a:r>
            <a:r>
              <a:rPr lang="en-US" dirty="0" smtClean="0">
                <a:hlinkClick r:id="rId3"/>
              </a:rPr>
              <a:t>arduino.cc/en/Tutorial/Button)</a:t>
            </a:r>
            <a:r>
              <a:rPr lang="en-US" dirty="0" smtClean="0"/>
              <a:t> to </a:t>
            </a:r>
            <a:r>
              <a:rPr lang="en-US" dirty="0" smtClean="0"/>
              <a:t>work.</a:t>
            </a:r>
          </a:p>
          <a:p>
            <a:pPr marL="457200" indent="-457200" fontAlgn="base">
              <a:buFont typeface="+mj-lt"/>
              <a:buAutoNum type="arabicPeriod"/>
            </a:pPr>
            <a:r>
              <a:rPr lang="en-US" dirty="0" smtClean="0"/>
              <a:t>Change the code so that the LED turns OFF when you push the button and ON by default (opposite what it does now).</a:t>
            </a:r>
          </a:p>
          <a:p>
            <a:pPr marL="457200" indent="-457200" fontAlgn="base">
              <a:buFont typeface="+mj-lt"/>
              <a:buAutoNum type="arabicPeriod"/>
            </a:pPr>
            <a:r>
              <a:rPr lang="en-US" dirty="0" smtClean="0"/>
              <a:t>Add a second LED which is controlled by the same button.</a:t>
            </a:r>
          </a:p>
          <a:p>
            <a:pPr marL="457200" indent="-457200" fontAlgn="base">
              <a:buFont typeface="+mj-lt"/>
              <a:buAutoNum type="arabicPeriod"/>
            </a:pPr>
            <a:r>
              <a:rPr lang="en-US" dirty="0" smtClean="0"/>
              <a:t>Add a second button which controls the second LED. (Each button controls a separate LED).</a:t>
            </a:r>
          </a:p>
        </p:txBody>
      </p:sp>
      <p:sp>
        <p:nvSpPr>
          <p:cNvPr id="6" name="Title 7"/>
          <p:cNvSpPr txBox="1">
            <a:spLocks/>
          </p:cNvSpPr>
          <p:nvPr/>
        </p:nvSpPr>
        <p:spPr>
          <a:xfrm>
            <a:off x="1261872" y="3506333"/>
            <a:ext cx="9692640" cy="1428929"/>
          </a:xfrm>
          <a:prstGeom prst="rect">
            <a:avLst/>
          </a:prstGeom>
        </p:spPr>
        <p:txBody>
          <a:bodyPr vert="horz" lIns="91440" tIns="27432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spc="-5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Added Fun</a:t>
            </a:r>
            <a:endParaRPr lang="en-US" dirty="0"/>
          </a:p>
        </p:txBody>
      </p:sp>
      <p:sp>
        <p:nvSpPr>
          <p:cNvPr id="7" name="Content Placeholder 8"/>
          <p:cNvSpPr txBox="1">
            <a:spLocks/>
          </p:cNvSpPr>
          <p:nvPr/>
        </p:nvSpPr>
        <p:spPr>
          <a:xfrm>
            <a:off x="1261872" y="5072741"/>
            <a:ext cx="8595360" cy="11727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spc="1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en-US" dirty="0" smtClean="0"/>
              <a:t>Open the Basics </a:t>
            </a:r>
            <a:r>
              <a:rPr lang="en-US" dirty="0" smtClean="0">
                <a:sym typeface="Wingdings"/>
              </a:rPr>
              <a:t> </a:t>
            </a:r>
            <a:r>
              <a:rPr lang="en-US" dirty="0" err="1" smtClean="0">
                <a:sym typeface="Wingdings"/>
              </a:rPr>
              <a:t>Debounce</a:t>
            </a:r>
            <a:r>
              <a:rPr lang="en-US" dirty="0" smtClean="0">
                <a:sym typeface="Wingdings"/>
              </a:rPr>
              <a:t> Example and load it on your board. See what it does and play around with it.</a:t>
            </a:r>
          </a:p>
          <a:p>
            <a:pPr fontAlgn="base"/>
            <a:r>
              <a:rPr lang="en-US" dirty="0" smtClean="0">
                <a:sym typeface="Wingdings"/>
              </a:rPr>
              <a:t>Can you make your second button toggle the same way?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4854992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261872" y="77331"/>
            <a:ext cx="9692640" cy="1428929"/>
          </a:xfrm>
        </p:spPr>
        <p:txBody>
          <a:bodyPr/>
          <a:lstStyle/>
          <a:p>
            <a:r>
              <a:rPr lang="en-US" dirty="0" smtClean="0"/>
              <a:t>Potentiometers (Analog Input)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1261872" y="1643739"/>
            <a:ext cx="8595360" cy="2601686"/>
          </a:xfrm>
        </p:spPr>
        <p:txBody>
          <a:bodyPr>
            <a:normAutofit fontScale="92500" lnSpcReduction="10000"/>
          </a:bodyPr>
          <a:lstStyle/>
          <a:p>
            <a:pPr marL="457200" indent="-457200" fontAlgn="base">
              <a:buFont typeface="+mj-lt"/>
              <a:buAutoNum type="arabicPeriod"/>
            </a:pPr>
            <a:r>
              <a:rPr lang="en-US" dirty="0" smtClean="0"/>
              <a:t>Get</a:t>
            </a:r>
            <a:r>
              <a:rPr lang="en-US" dirty="0"/>
              <a:t> </a:t>
            </a:r>
            <a:r>
              <a:rPr lang="en-US" dirty="0" smtClean="0"/>
              <a:t>the </a:t>
            </a:r>
            <a:r>
              <a:rPr lang="en-US" dirty="0" smtClean="0">
                <a:hlinkClick r:id="rId2"/>
              </a:rPr>
              <a:t>Analog Input Example</a:t>
            </a:r>
            <a:r>
              <a:rPr lang="en-US" dirty="0"/>
              <a:t> </a:t>
            </a:r>
            <a:r>
              <a:rPr lang="en-US" dirty="0" smtClean="0"/>
              <a:t>(</a:t>
            </a:r>
            <a:r>
              <a:rPr lang="en-US" dirty="0" smtClean="0">
                <a:hlinkClick r:id="rId3"/>
              </a:rPr>
              <a:t>arduino.cc/en/Tutorial/AnalogInput)</a:t>
            </a:r>
            <a:r>
              <a:rPr lang="en-US" dirty="0" smtClean="0"/>
              <a:t>  </a:t>
            </a:r>
            <a:r>
              <a:rPr lang="en-US" dirty="0" smtClean="0"/>
              <a:t>to work. Add an external LED for pin 13.</a:t>
            </a:r>
          </a:p>
          <a:p>
            <a:pPr marL="457200" indent="-457200" fontAlgn="base">
              <a:buFont typeface="+mj-lt"/>
              <a:buAutoNum type="arabicPeriod"/>
            </a:pPr>
            <a:r>
              <a:rPr lang="en-US" dirty="0" smtClean="0"/>
              <a:t>Change the code to print out the variable 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sensorValue</a:t>
            </a:r>
            <a:r>
              <a:rPr lang="en-US" dirty="0"/>
              <a:t> </a:t>
            </a:r>
            <a:r>
              <a:rPr lang="en-US" dirty="0" smtClean="0"/>
              <a:t>to the </a:t>
            </a:r>
            <a:r>
              <a:rPr lang="en-US" b="1" dirty="0" err="1" smtClean="0">
                <a:latin typeface="Courier" charset="0"/>
                <a:ea typeface="Courier" charset="0"/>
                <a:cs typeface="Courier" charset="0"/>
              </a:rPr>
              <a:t>SerialMonitor</a:t>
            </a:r>
            <a:r>
              <a:rPr lang="en-US" dirty="0" smtClean="0"/>
              <a:t>. Observe what values are printed. Change the code so that the value printed stays between 0 and 256.</a:t>
            </a:r>
          </a:p>
          <a:p>
            <a:pPr marL="457200" indent="-457200" fontAlgn="base">
              <a:buFont typeface="+mj-lt"/>
              <a:buAutoNum type="arabicPeriod"/>
            </a:pPr>
            <a:r>
              <a:rPr lang="en-US" dirty="0" smtClean="0"/>
              <a:t>Change the code to use the </a:t>
            </a:r>
            <a:r>
              <a:rPr lang="en-US" b="1" dirty="0" err="1" smtClean="0">
                <a:latin typeface="Courier" charset="0"/>
                <a:ea typeface="Courier" charset="0"/>
                <a:cs typeface="Courier" charset="0"/>
              </a:rPr>
              <a:t>sensorValue</a:t>
            </a:r>
            <a:r>
              <a:rPr lang="en-US" dirty="0" smtClean="0"/>
              <a:t> as the brightness for the LED instead of the delay time. (i.e. Make the potentiometer control the brightness of the LED.)</a:t>
            </a:r>
          </a:p>
        </p:txBody>
      </p:sp>
      <p:sp>
        <p:nvSpPr>
          <p:cNvPr id="6" name="Title 7"/>
          <p:cNvSpPr txBox="1">
            <a:spLocks/>
          </p:cNvSpPr>
          <p:nvPr/>
        </p:nvSpPr>
        <p:spPr>
          <a:xfrm>
            <a:off x="1261872" y="3506333"/>
            <a:ext cx="9692640" cy="1428929"/>
          </a:xfrm>
          <a:prstGeom prst="rect">
            <a:avLst/>
          </a:prstGeom>
        </p:spPr>
        <p:txBody>
          <a:bodyPr vert="horz" lIns="91440" tIns="27432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spc="-5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Added Fun</a:t>
            </a:r>
            <a:endParaRPr lang="en-US" dirty="0"/>
          </a:p>
        </p:txBody>
      </p:sp>
      <p:sp>
        <p:nvSpPr>
          <p:cNvPr id="7" name="Content Placeholder 8"/>
          <p:cNvSpPr txBox="1">
            <a:spLocks/>
          </p:cNvSpPr>
          <p:nvPr/>
        </p:nvSpPr>
        <p:spPr>
          <a:xfrm>
            <a:off x="1261872" y="5072741"/>
            <a:ext cx="8595360" cy="11727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spc="1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en-US" dirty="0" smtClean="0"/>
              <a:t>Add a second LED which is controlled by the same potentiometer.</a:t>
            </a:r>
          </a:p>
          <a:p>
            <a:pPr fontAlgn="base"/>
            <a:r>
              <a:rPr lang="en-US" dirty="0" smtClean="0"/>
              <a:t>Add a second potentiometer to control the second LED.</a:t>
            </a:r>
          </a:p>
        </p:txBody>
      </p:sp>
    </p:spTree>
    <p:extLst>
      <p:ext uri="{BB962C8B-B14F-4D97-AF65-F5344CB8AC3E}">
        <p14:creationId xmlns:p14="http://schemas.microsoft.com/office/powerpoint/2010/main" val="9465840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261872" y="77331"/>
            <a:ext cx="9692640" cy="1428929"/>
          </a:xfrm>
        </p:spPr>
        <p:txBody>
          <a:bodyPr/>
          <a:lstStyle/>
          <a:p>
            <a:r>
              <a:rPr lang="en-US" dirty="0" smtClean="0"/>
              <a:t>RGB LED (Output)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1261872" y="1643738"/>
            <a:ext cx="8595360" cy="3258045"/>
          </a:xfrm>
        </p:spPr>
        <p:txBody>
          <a:bodyPr>
            <a:normAutofit fontScale="92500" lnSpcReduction="20000"/>
          </a:bodyPr>
          <a:lstStyle/>
          <a:p>
            <a:pPr marL="457200" indent="-457200" fontAlgn="base">
              <a:buFont typeface="+mj-lt"/>
              <a:buAutoNum type="arabicPeriod"/>
            </a:pPr>
            <a:r>
              <a:rPr lang="en-US" dirty="0" smtClean="0"/>
              <a:t>Complete this </a:t>
            </a:r>
            <a:r>
              <a:rPr lang="en-US" dirty="0" smtClean="0">
                <a:hlinkClick r:id="rId2"/>
              </a:rPr>
              <a:t>RGB </a:t>
            </a:r>
            <a:r>
              <a:rPr lang="en-US" dirty="0" smtClean="0">
                <a:hlinkClick r:id="rId2"/>
              </a:rPr>
              <a:t>tutorial</a:t>
            </a:r>
            <a:r>
              <a:rPr lang="en-US" dirty="0"/>
              <a:t> </a:t>
            </a:r>
            <a:r>
              <a:rPr lang="en-US" dirty="0" smtClean="0"/>
              <a:t>(</a:t>
            </a:r>
            <a:r>
              <a:rPr lang="en-US" dirty="0" err="1" smtClean="0">
                <a:hlinkClick r:id="rId2"/>
              </a:rPr>
              <a:t>learn.adafruit.com</a:t>
            </a:r>
            <a:r>
              <a:rPr lang="en-US" dirty="0" smtClean="0">
                <a:hlinkClick r:id="rId2"/>
              </a:rPr>
              <a:t>/adafruit-arduino-lesson-3-rgb-leds/overview</a:t>
            </a:r>
            <a:r>
              <a:rPr lang="en-US" dirty="0" smtClean="0"/>
              <a:t>).</a:t>
            </a:r>
            <a:endParaRPr lang="en-US" dirty="0" smtClean="0"/>
          </a:p>
          <a:p>
            <a:pPr marL="457200" indent="-457200" fontAlgn="base">
              <a:buFont typeface="+mj-lt"/>
              <a:buAutoNum type="arabicPeriod"/>
            </a:pPr>
            <a:r>
              <a:rPr lang="en-US" dirty="0" smtClean="0"/>
              <a:t>What is the purpose of the </a:t>
            </a:r>
            <a:r>
              <a:rPr lang="en-US" b="1" dirty="0" err="1" smtClean="0">
                <a:latin typeface="Courier" charset="0"/>
                <a:ea typeface="Courier" charset="0"/>
                <a:cs typeface="Courier" charset="0"/>
              </a:rPr>
              <a:t>setColor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()</a:t>
            </a:r>
            <a:r>
              <a:rPr lang="en-US" dirty="0" smtClean="0"/>
              <a:t> method? Why is it useful?</a:t>
            </a:r>
          </a:p>
          <a:p>
            <a:pPr marL="457200" indent="-457200" fontAlgn="base">
              <a:buFont typeface="+mj-lt"/>
              <a:buAutoNum type="arabicPeriod"/>
            </a:pPr>
            <a:r>
              <a:rPr lang="en-US" dirty="0" smtClean="0"/>
              <a:t>Change the code:</a:t>
            </a:r>
          </a:p>
          <a:p>
            <a:pPr lvl="1" fontAlgn="base"/>
            <a:r>
              <a:rPr lang="en-US" dirty="0" smtClean="0"/>
              <a:t>Remove all lines in the 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loop() </a:t>
            </a:r>
            <a:r>
              <a:rPr lang="en-US" dirty="0" smtClean="0"/>
              <a:t>method except the first line.</a:t>
            </a:r>
          </a:p>
          <a:p>
            <a:pPr lvl="1" fontAlgn="base"/>
            <a:r>
              <a:rPr lang="en-US" dirty="0" smtClean="0"/>
              <a:t>Initialize a new variable </a:t>
            </a:r>
            <a:r>
              <a:rPr lang="en-US" b="1" dirty="0" err="1" smtClean="0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 red = 255; </a:t>
            </a:r>
            <a:r>
              <a:rPr lang="en-US" dirty="0" smtClean="0"/>
              <a:t>under the pin initializations.</a:t>
            </a:r>
          </a:p>
          <a:p>
            <a:pPr lvl="1" fontAlgn="base"/>
            <a:r>
              <a:rPr lang="en-US" dirty="0" smtClean="0"/>
              <a:t>Replace the first argument in the </a:t>
            </a:r>
            <a:r>
              <a:rPr lang="en-US" b="1" dirty="0" err="1" smtClean="0">
                <a:latin typeface="Courier" charset="0"/>
                <a:ea typeface="Courier" charset="0"/>
                <a:cs typeface="Courier" charset="0"/>
              </a:rPr>
              <a:t>setColor</a:t>
            </a:r>
            <a:r>
              <a:rPr lang="en-US" dirty="0" smtClean="0"/>
              <a:t> call so that it reads </a:t>
            </a:r>
            <a:r>
              <a:rPr lang="mr-IN" b="1" dirty="0" err="1" smtClean="0">
                <a:latin typeface="Courier" charset="0"/>
                <a:ea typeface="Courier" charset="0"/>
                <a:cs typeface="Courier" charset="0"/>
              </a:rPr>
              <a:t>setColor</a:t>
            </a:r>
            <a:r>
              <a:rPr lang="mr-IN" b="1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red</a:t>
            </a:r>
            <a:r>
              <a:rPr lang="mr-IN" b="1" dirty="0" smtClean="0">
                <a:latin typeface="Courier" charset="0"/>
                <a:ea typeface="Courier" charset="0"/>
                <a:cs typeface="Courier" charset="0"/>
              </a:rPr>
              <a:t>, 0</a:t>
            </a:r>
            <a:r>
              <a:rPr lang="mr-IN" b="1" dirty="0"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0</a:t>
            </a:r>
            <a:r>
              <a:rPr lang="mr-IN" b="1" dirty="0" smtClean="0">
                <a:latin typeface="Courier" charset="0"/>
                <a:ea typeface="Courier" charset="0"/>
                <a:cs typeface="Courier" charset="0"/>
              </a:rPr>
              <a:t>);</a:t>
            </a:r>
            <a:endParaRPr lang="en-US" b="1" dirty="0" smtClean="0">
              <a:latin typeface="Courier" charset="0"/>
              <a:ea typeface="Courier" charset="0"/>
              <a:cs typeface="Courier" charset="0"/>
            </a:endParaRPr>
          </a:p>
          <a:p>
            <a:pPr lvl="1" fontAlgn="base"/>
            <a:r>
              <a:rPr lang="en-US" dirty="0" smtClean="0"/>
              <a:t>Make sure the LED lights up as red.</a:t>
            </a:r>
          </a:p>
          <a:p>
            <a:pPr marL="457200" indent="-457200" fontAlgn="base">
              <a:buFont typeface="+mj-lt"/>
              <a:buAutoNum type="arabicPeriod"/>
            </a:pPr>
            <a:r>
              <a:rPr lang="en-US" dirty="0" smtClean="0">
                <a:ea typeface="Courier" charset="0"/>
                <a:cs typeface="Courier" charset="0"/>
              </a:rPr>
              <a:t>Add a potentiometer to control the brightness of the red LED. </a:t>
            </a:r>
          </a:p>
        </p:txBody>
      </p:sp>
      <p:sp>
        <p:nvSpPr>
          <p:cNvPr id="6" name="Title 7"/>
          <p:cNvSpPr txBox="1">
            <a:spLocks/>
          </p:cNvSpPr>
          <p:nvPr/>
        </p:nvSpPr>
        <p:spPr>
          <a:xfrm>
            <a:off x="1261872" y="4270823"/>
            <a:ext cx="9692640" cy="1428929"/>
          </a:xfrm>
          <a:prstGeom prst="rect">
            <a:avLst/>
          </a:prstGeom>
        </p:spPr>
        <p:txBody>
          <a:bodyPr vert="horz" lIns="91440" tIns="27432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spc="-5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Added Fun</a:t>
            </a:r>
            <a:endParaRPr lang="en-US" dirty="0"/>
          </a:p>
        </p:txBody>
      </p:sp>
      <p:sp>
        <p:nvSpPr>
          <p:cNvPr id="7" name="Content Placeholder 8"/>
          <p:cNvSpPr txBox="1">
            <a:spLocks/>
          </p:cNvSpPr>
          <p:nvPr/>
        </p:nvSpPr>
        <p:spPr>
          <a:xfrm>
            <a:off x="1261872" y="5837231"/>
            <a:ext cx="8595360" cy="11727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spc="1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en-US" dirty="0" smtClean="0"/>
              <a:t>Do the same for blue and green, so that you can control the color of the LED in real time.</a:t>
            </a:r>
          </a:p>
        </p:txBody>
      </p:sp>
    </p:spTree>
    <p:extLst>
      <p:ext uri="{BB962C8B-B14F-4D97-AF65-F5344CB8AC3E}">
        <p14:creationId xmlns:p14="http://schemas.microsoft.com/office/powerpoint/2010/main" val="4542335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261872" y="77331"/>
            <a:ext cx="9692640" cy="1428929"/>
          </a:xfrm>
        </p:spPr>
        <p:txBody>
          <a:bodyPr/>
          <a:lstStyle/>
          <a:p>
            <a:r>
              <a:rPr lang="en-US" dirty="0" smtClean="0"/>
              <a:t>Speakers (Output)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1261872" y="1643739"/>
            <a:ext cx="8595360" cy="2601686"/>
          </a:xfrm>
        </p:spPr>
        <p:txBody>
          <a:bodyPr>
            <a:normAutofit/>
          </a:bodyPr>
          <a:lstStyle/>
          <a:p>
            <a:pPr marL="457200" indent="-457200" fontAlgn="base">
              <a:buFont typeface="+mj-lt"/>
              <a:buAutoNum type="arabicPeriod"/>
            </a:pPr>
            <a:r>
              <a:rPr lang="en-US" dirty="0" smtClean="0"/>
              <a:t>Get</a:t>
            </a:r>
            <a:r>
              <a:rPr lang="en-US" dirty="0"/>
              <a:t> </a:t>
            </a:r>
            <a:r>
              <a:rPr lang="en-US" dirty="0" smtClean="0"/>
              <a:t>the </a:t>
            </a:r>
            <a:r>
              <a:rPr lang="en-US" dirty="0" smtClean="0">
                <a:hlinkClick r:id="rId2"/>
              </a:rPr>
              <a:t>ToneMelody </a:t>
            </a:r>
            <a:r>
              <a:rPr lang="en-US" dirty="0" smtClean="0">
                <a:hlinkClick r:id="rId2"/>
              </a:rPr>
              <a:t>Example</a:t>
            </a:r>
            <a:r>
              <a:rPr lang="en-US" dirty="0"/>
              <a:t> </a:t>
            </a:r>
            <a:r>
              <a:rPr lang="en-US" dirty="0" smtClean="0"/>
              <a:t>(</a:t>
            </a:r>
            <a:r>
              <a:rPr lang="en-US" dirty="0" smtClean="0">
                <a:hlinkClick r:id="rId3"/>
              </a:rPr>
              <a:t>arduino.cc/en/Tutorial/toneMelody)</a:t>
            </a:r>
            <a:r>
              <a:rPr lang="en-US" dirty="0" smtClean="0"/>
              <a:t> to </a:t>
            </a:r>
            <a:r>
              <a:rPr lang="en-US" dirty="0" smtClean="0"/>
              <a:t>work.</a:t>
            </a:r>
          </a:p>
          <a:p>
            <a:pPr marL="457200" indent="-457200" fontAlgn="base">
              <a:buFont typeface="+mj-lt"/>
              <a:buAutoNum type="arabicPeriod"/>
            </a:pPr>
            <a:r>
              <a:rPr lang="en-US" dirty="0" smtClean="0"/>
              <a:t>Using the image of notes on the next slide, change the code to play the first two lines of Jingle Bells.</a:t>
            </a:r>
          </a:p>
          <a:p>
            <a:pPr marL="457200" indent="-457200" fontAlgn="base">
              <a:buFont typeface="+mj-lt"/>
              <a:buAutoNum type="arabicPeriod"/>
            </a:pPr>
            <a:r>
              <a:rPr lang="en-US" dirty="0" smtClean="0"/>
              <a:t>Add a push button and trigger the tones when the button is pushed instead of at setup.</a:t>
            </a:r>
          </a:p>
        </p:txBody>
      </p:sp>
      <p:sp>
        <p:nvSpPr>
          <p:cNvPr id="6" name="Title 7"/>
          <p:cNvSpPr txBox="1">
            <a:spLocks/>
          </p:cNvSpPr>
          <p:nvPr/>
        </p:nvSpPr>
        <p:spPr>
          <a:xfrm>
            <a:off x="1261872" y="3506333"/>
            <a:ext cx="9692640" cy="1428929"/>
          </a:xfrm>
          <a:prstGeom prst="rect">
            <a:avLst/>
          </a:prstGeom>
        </p:spPr>
        <p:txBody>
          <a:bodyPr vert="horz" lIns="91440" tIns="27432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spc="-5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Added Fun</a:t>
            </a:r>
            <a:endParaRPr lang="en-US" dirty="0"/>
          </a:p>
        </p:txBody>
      </p:sp>
      <p:sp>
        <p:nvSpPr>
          <p:cNvPr id="7" name="Content Placeholder 8"/>
          <p:cNvSpPr txBox="1">
            <a:spLocks/>
          </p:cNvSpPr>
          <p:nvPr/>
        </p:nvSpPr>
        <p:spPr>
          <a:xfrm>
            <a:off x="1261872" y="5072741"/>
            <a:ext cx="8595360" cy="11727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spc="1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en-US" dirty="0" smtClean="0"/>
              <a:t>Use an RGB LED to light up in sync with the music.</a:t>
            </a:r>
          </a:p>
        </p:txBody>
      </p:sp>
    </p:spTree>
    <p:extLst>
      <p:ext uri="{BB962C8B-B14F-4D97-AF65-F5344CB8AC3E}">
        <p14:creationId xmlns:p14="http://schemas.microsoft.com/office/powerpoint/2010/main" val="6785990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6576" y="0"/>
            <a:ext cx="6368143" cy="668561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993280" y="554635"/>
            <a:ext cx="79931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048403"/>
      </p:ext>
    </p:extLst>
  </p:cSld>
  <p:clrMapOvr>
    <a:masterClrMapping/>
  </p:clrMapOvr>
</p:sld>
</file>

<file path=ppt/theme/theme1.xml><?xml version="1.0" encoding="utf-8"?>
<a:theme xmlns:a="http://schemas.openxmlformats.org/drawingml/2006/main" name="View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3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23C5FE65-18CC-4A65-9EBC-B05E331504E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View</Template>
  <TotalTime>4663</TotalTime>
  <Words>467</Words>
  <Application>Microsoft Macintosh PowerPoint</Application>
  <PresentationFormat>Widescreen</PresentationFormat>
  <Paragraphs>43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Calibri</vt:lpstr>
      <vt:lpstr>Century Schoolbook</vt:lpstr>
      <vt:lpstr>Courier</vt:lpstr>
      <vt:lpstr>Wingdings</vt:lpstr>
      <vt:lpstr>Wingdings 2</vt:lpstr>
      <vt:lpstr>Arial</vt:lpstr>
      <vt:lpstr>View</vt:lpstr>
      <vt:lpstr>Input and Output</vt:lpstr>
      <vt:lpstr>Learning Goals</vt:lpstr>
      <vt:lpstr>Pair Programming</vt:lpstr>
      <vt:lpstr>Be a good pair partner</vt:lpstr>
      <vt:lpstr>Buttons (Digital Input)</vt:lpstr>
      <vt:lpstr>Potentiometers (Analog Input)</vt:lpstr>
      <vt:lpstr>RGB LED (Output)</vt:lpstr>
      <vt:lpstr>Speakers (Output)</vt:lpstr>
      <vt:lpstr>PowerPoint Presentation</vt:lpstr>
    </vt:vector>
  </TitlesOfParts>
  <Company/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Arduinos</dc:title>
  <dc:creator>Hess, Crystal</dc:creator>
  <cp:lastModifiedBy>Hess, Crystal</cp:lastModifiedBy>
  <cp:revision>41</cp:revision>
  <dcterms:created xsi:type="dcterms:W3CDTF">2017-07-25T19:47:15Z</dcterms:created>
  <dcterms:modified xsi:type="dcterms:W3CDTF">2017-08-22T18:07:28Z</dcterms:modified>
</cp:coreProperties>
</file>